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1" r:id="rId6"/>
    <p:sldMasterId id="2147483673" r:id="rId7"/>
    <p:sldMasterId id="2147483689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</p:sldIdLst>
  <p:sldSz cy="68580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Fira Sans Extra Condensed Medium"/>
      <p:regular r:id="rId19"/>
      <p:bold r:id="rId20"/>
      <p:italic r:id="rId21"/>
      <p:boldItalic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h7JSxOiDhtpqilNk2yhWi5x5f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4F52F6E-4D5D-4CA9-A955-5BBD08805940}">
  <a:tblStyle styleId="{B4F52F6E-4D5D-4CA9-A955-5BBD0880594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F73244D7-DBAF-40CB-AAE4-F0E7321EE673}" styleName="Table_1">
    <a:wholeTbl>
      <a:tcTxStyle b="off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6E6"/>
          </a:solidFill>
        </a:fill>
      </a:tcStyle>
    </a:wholeTbl>
    <a:band1H>
      <a:tcTxStyle b="off" i="off"/>
      <a:tcStyle>
        <a:fill>
          <a:solidFill>
            <a:srgbClr val="CACAC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ACACA"/>
          </a:solidFill>
        </a:fill>
      </a:tcStyle>
    </a:band1V>
    <a:band2V>
      <a:tcTxStyle b="off" i="off"/>
    </a:band2V>
    <a:lastCol>
      <a:tcTxStyle b="on" i="off"/>
      <a:tcStyle>
        <a:tcBdr>
          <a:left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</a:tcBdr>
        <a:fill>
          <a:solidFill>
            <a:srgbClr val="A8A8A8"/>
          </a:solidFill>
        </a:fill>
      </a:tcStyle>
    </a:lastCol>
    <a:firstCol>
      <a:tcTxStyle b="on" i="off"/>
      <a:tcStyle>
        <a:tcBdr>
          <a:right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</a:tcBdr>
        <a:fill>
          <a:solidFill>
            <a:srgbClr val="A8A8A8"/>
          </a:solidFill>
        </a:fill>
      </a:tcStyle>
    </a:firstCol>
    <a:lastRow>
      <a:tcTxStyle b="on" i="off"/>
      <a:tcStyle>
        <a:tcBdr>
          <a:top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A8A8A8"/>
          </a:solidFill>
        </a:fill>
      </a:tcStyle>
    </a:lastRow>
    <a:seCell>
      <a:tcTxStyle b="off" i="off"/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</a:tcBdr>
      </a:tcStyle>
    </a:seCell>
    <a:swCell>
      <a:tcTxStyle b="off" i="off"/>
      <a:tcStyle>
        <a:tcBdr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swCell>
    <a:firstRow>
      <a:tcTxStyle b="on" i="off"/>
      <a:tcStyle>
        <a:tcBdr>
          <a:bottom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</a:tcBdr>
      </a:tcStyle>
    </a:neCell>
    <a:nwCell>
      <a:tcTxStyle b="off" i="off"/>
      <a:tcStyle>
        <a:tcBdr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nwCell>
  </a:tblStyle>
  <a:tblStyle styleId="{61FA22AE-670E-4687-A3F1-8F0593F42F4E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fill>
          <a:solidFill>
            <a:srgbClr val="D0DEEF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0DEEF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CCF6E1D6-F75C-4045-B3D3-72649F55FC54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accent3">
              <a:alpha val="20000"/>
            </a:schemeClr>
          </a:solidFill>
        </a:fill>
      </a:tcStyle>
    </a:band1H>
    <a:band2H>
      <a:tcTxStyle b="off" i="off"/>
    </a:band2H>
    <a:band1V>
      <a:tcTxStyle b="off" i="off"/>
      <a:tcStyle>
        <a:fill>
          <a:solidFill>
            <a:schemeClr val="accent3">
              <a:alpha val="20000"/>
            </a:schemeClr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tcBdr>
          <a:bottom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ExtraCondensedMedium-bold.fntdata"/><Relationship Id="rId22" Type="http://schemas.openxmlformats.org/officeDocument/2006/relationships/font" Target="fonts/FiraSansExtraCondensedMedium-boldItalic.fntdata"/><Relationship Id="rId21" Type="http://schemas.openxmlformats.org/officeDocument/2006/relationships/font" Target="fonts/FiraSansExtraCondensedMedium-italic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font" Target="fonts/Roboto-regular.fntdata"/><Relationship Id="rId14" Type="http://schemas.openxmlformats.org/officeDocument/2006/relationships/slide" Target="slides/slide5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FiraSansExtraCondensedMedium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:notes"/>
          <p:cNvSpPr/>
          <p:nvPr>
            <p:ph idx="2" type="sldImg"/>
          </p:nvPr>
        </p:nvSpPr>
        <p:spPr>
          <a:xfrm>
            <a:off x="1417638" y="1163638"/>
            <a:ext cx="4187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11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6" name="Google Shape;326;p11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Situational impact</a:t>
            </a:r>
            <a:endParaRPr/>
          </a:p>
        </p:txBody>
      </p:sp>
      <p:sp>
        <p:nvSpPr>
          <p:cNvPr id="354" name="Google Shape;35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f54f11bfb3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3" name="Google Shape;363;gf54f11bfb3_0_2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f54f11bfb3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6" name="Google Shape;376;gf54f11bfb3_0_1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/>
          <p:nvPr/>
        </p:nvSpPr>
        <p:spPr>
          <a:xfrm>
            <a:off x="0" y="6194738"/>
            <a:ext cx="9144000" cy="663262"/>
          </a:xfrm>
          <a:prstGeom prst="rect">
            <a:avLst/>
          </a:prstGeom>
          <a:solidFill>
            <a:srgbClr val="0083A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8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8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9" name="Google Shape;19;p3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8"/>
          <p:cNvSpPr txBox="1"/>
          <p:nvPr>
            <p:ph idx="12" type="sldNum"/>
          </p:nvPr>
        </p:nvSpPr>
        <p:spPr>
          <a:xfrm>
            <a:off x="114300" y="634380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1" name="Google Shape;21;p38"/>
          <p:cNvCxnSpPr/>
          <p:nvPr/>
        </p:nvCxnSpPr>
        <p:spPr>
          <a:xfrm>
            <a:off x="618185" y="6343806"/>
            <a:ext cx="0" cy="37767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" name="Google Shape;2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1871" y="6290871"/>
            <a:ext cx="1152152" cy="51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0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0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">
  <p:cSld name="Statem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3"/>
          <p:cNvSpPr txBox="1"/>
          <p:nvPr>
            <p:ph idx="1" type="body"/>
          </p:nvPr>
        </p:nvSpPr>
        <p:spPr>
          <a:xfrm>
            <a:off x="452438" y="2460422"/>
            <a:ext cx="8239125" cy="1937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435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435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435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435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435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88" name="Google Shape;88;p103"/>
          <p:cNvSpPr txBox="1"/>
          <p:nvPr>
            <p:ph idx="12" type="sldNum"/>
          </p:nvPr>
        </p:nvSpPr>
        <p:spPr>
          <a:xfrm>
            <a:off x="4500563" y="6313584"/>
            <a:ext cx="138189" cy="414216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67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67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67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67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67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67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67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67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67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0"/>
          <p:cNvSpPr txBox="1"/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50"/>
          <p:cNvSpPr txBox="1"/>
          <p:nvPr>
            <p:ph idx="10" type="dt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98" name="Google Shape;98;p50"/>
          <p:cNvSpPr txBox="1"/>
          <p:nvPr>
            <p:ph idx="11" type="ftr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99" name="Google Shape;99;p50"/>
          <p:cNvSpPr txBox="1"/>
          <p:nvPr>
            <p:ph idx="12" type="sldNum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4"/>
          <p:cNvSpPr txBox="1"/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4"/>
          <p:cNvSpPr txBox="1"/>
          <p:nvPr>
            <p:ph idx="1" type="body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44"/>
          <p:cNvSpPr txBox="1"/>
          <p:nvPr>
            <p:ph idx="10" type="dt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04" name="Google Shape;104;p44"/>
          <p:cNvSpPr txBox="1"/>
          <p:nvPr>
            <p:ph idx="11" type="ftr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05" name="Google Shape;105;p44"/>
          <p:cNvSpPr txBox="1"/>
          <p:nvPr>
            <p:ph idx="12" type="sldNum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5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5"/>
          <p:cNvSpPr txBox="1"/>
          <p:nvPr>
            <p:ph idx="1" type="subTitle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9" name="Google Shape;109;p45"/>
          <p:cNvSpPr txBox="1"/>
          <p:nvPr>
            <p:ph idx="10" type="dt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10" name="Google Shape;110;p45"/>
          <p:cNvSpPr txBox="1"/>
          <p:nvPr>
            <p:ph idx="11" type="ftr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11" name="Google Shape;111;p45"/>
          <p:cNvSpPr txBox="1"/>
          <p:nvPr>
            <p:ph idx="12" type="sldNum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5"/>
          <p:cNvSpPr txBox="1"/>
          <p:nvPr>
            <p:ph type="title"/>
          </p:nvPr>
        </p:nvSpPr>
        <p:spPr>
          <a:xfrm>
            <a:off x="623889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85"/>
          <p:cNvSpPr txBox="1"/>
          <p:nvPr>
            <p:ph idx="1" type="body"/>
          </p:nvPr>
        </p:nvSpPr>
        <p:spPr>
          <a:xfrm>
            <a:off x="623889" y="4589465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85"/>
          <p:cNvSpPr txBox="1"/>
          <p:nvPr>
            <p:ph idx="10" type="dt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16" name="Google Shape;116;p85"/>
          <p:cNvSpPr txBox="1"/>
          <p:nvPr>
            <p:ph idx="11" type="ftr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17" name="Google Shape;117;p85"/>
          <p:cNvSpPr txBox="1"/>
          <p:nvPr>
            <p:ph idx="12" type="sldNum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6"/>
          <p:cNvSpPr txBox="1"/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86"/>
          <p:cNvSpPr txBox="1"/>
          <p:nvPr>
            <p:ph idx="1" type="body"/>
          </p:nvPr>
        </p:nvSpPr>
        <p:spPr>
          <a:xfrm>
            <a:off x="628651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86"/>
          <p:cNvSpPr txBox="1"/>
          <p:nvPr>
            <p:ph idx="2" type="body"/>
          </p:nvPr>
        </p:nvSpPr>
        <p:spPr>
          <a:xfrm>
            <a:off x="4629151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86"/>
          <p:cNvSpPr txBox="1"/>
          <p:nvPr>
            <p:ph idx="10" type="dt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23" name="Google Shape;123;p86"/>
          <p:cNvSpPr txBox="1"/>
          <p:nvPr>
            <p:ph idx="11" type="ftr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24" name="Google Shape;124;p86"/>
          <p:cNvSpPr txBox="1"/>
          <p:nvPr>
            <p:ph idx="12" type="sldNum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7"/>
          <p:cNvSpPr txBox="1"/>
          <p:nvPr>
            <p:ph type="title"/>
          </p:nvPr>
        </p:nvSpPr>
        <p:spPr>
          <a:xfrm>
            <a:off x="629842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8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8" name="Google Shape;128;p8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87"/>
          <p:cNvSpPr txBox="1"/>
          <p:nvPr>
            <p:ph idx="3" type="body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0" name="Google Shape;130;p87"/>
          <p:cNvSpPr txBox="1"/>
          <p:nvPr>
            <p:ph idx="4" type="body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87"/>
          <p:cNvSpPr txBox="1"/>
          <p:nvPr>
            <p:ph idx="10" type="dt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32" name="Google Shape;132;p87"/>
          <p:cNvSpPr txBox="1"/>
          <p:nvPr>
            <p:ph idx="11" type="ftr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33" name="Google Shape;133;p87"/>
          <p:cNvSpPr txBox="1"/>
          <p:nvPr>
            <p:ph idx="12" type="sldNum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8"/>
          <p:cNvSpPr txBox="1"/>
          <p:nvPr>
            <p:ph idx="10" type="dt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36" name="Google Shape;136;p88"/>
          <p:cNvSpPr txBox="1"/>
          <p:nvPr>
            <p:ph idx="11" type="ftr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37" name="Google Shape;137;p88"/>
          <p:cNvSpPr txBox="1"/>
          <p:nvPr>
            <p:ph idx="12" type="sldNum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9"/>
          <p:cNvSpPr txBox="1"/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89"/>
          <p:cNvSpPr txBox="1"/>
          <p:nvPr>
            <p:ph idx="1" type="body"/>
          </p:nvPr>
        </p:nvSpPr>
        <p:spPr>
          <a:xfrm>
            <a:off x="3887391" y="987428"/>
            <a:ext cx="462915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1" name="Google Shape;141;p89"/>
          <p:cNvSpPr txBox="1"/>
          <p:nvPr>
            <p:ph idx="2" type="body"/>
          </p:nvPr>
        </p:nvSpPr>
        <p:spPr>
          <a:xfrm>
            <a:off x="629841" y="2057401"/>
            <a:ext cx="294917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2" name="Google Shape;142;p89"/>
          <p:cNvSpPr txBox="1"/>
          <p:nvPr>
            <p:ph idx="10" type="dt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43" name="Google Shape;143;p89"/>
          <p:cNvSpPr txBox="1"/>
          <p:nvPr>
            <p:ph idx="11" type="ftr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44" name="Google Shape;144;p89"/>
          <p:cNvSpPr txBox="1"/>
          <p:nvPr>
            <p:ph idx="12" type="sldNum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0"/>
          <p:cNvSpPr txBox="1"/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90"/>
          <p:cNvSpPr/>
          <p:nvPr>
            <p:ph idx="2" type="pic"/>
          </p:nvPr>
        </p:nvSpPr>
        <p:spPr>
          <a:xfrm>
            <a:off x="3887391" y="987428"/>
            <a:ext cx="462915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90"/>
          <p:cNvSpPr txBox="1"/>
          <p:nvPr>
            <p:ph idx="1" type="body"/>
          </p:nvPr>
        </p:nvSpPr>
        <p:spPr>
          <a:xfrm>
            <a:off x="629841" y="2057401"/>
            <a:ext cx="294917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9" name="Google Shape;149;p90"/>
          <p:cNvSpPr txBox="1"/>
          <p:nvPr>
            <p:ph idx="10" type="dt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50" name="Google Shape;150;p90"/>
          <p:cNvSpPr txBox="1"/>
          <p:nvPr>
            <p:ph idx="11" type="ftr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51" name="Google Shape;151;p90"/>
          <p:cNvSpPr txBox="1"/>
          <p:nvPr>
            <p:ph idx="12" type="sldNum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1"/>
          <p:cNvSpPr txBox="1"/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91"/>
          <p:cNvSpPr txBox="1"/>
          <p:nvPr>
            <p:ph idx="1" type="body"/>
          </p:nvPr>
        </p:nvSpPr>
        <p:spPr>
          <a:xfrm rot="5400000">
            <a:off x="2396331" y="57945"/>
            <a:ext cx="4351339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91"/>
          <p:cNvSpPr txBox="1"/>
          <p:nvPr>
            <p:ph idx="10" type="dt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56" name="Google Shape;156;p91"/>
          <p:cNvSpPr txBox="1"/>
          <p:nvPr>
            <p:ph idx="11" type="ftr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57" name="Google Shape;157;p91"/>
          <p:cNvSpPr txBox="1"/>
          <p:nvPr>
            <p:ph idx="12" type="sldNum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2"/>
          <p:cNvSpPr txBox="1"/>
          <p:nvPr>
            <p:ph type="title"/>
          </p:nvPr>
        </p:nvSpPr>
        <p:spPr>
          <a:xfrm rot="5400000">
            <a:off x="4623594" y="2285207"/>
            <a:ext cx="581183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92"/>
          <p:cNvSpPr txBox="1"/>
          <p:nvPr>
            <p:ph idx="1" type="body"/>
          </p:nvPr>
        </p:nvSpPr>
        <p:spPr>
          <a:xfrm rot="5400000">
            <a:off x="623094" y="370682"/>
            <a:ext cx="581183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92"/>
          <p:cNvSpPr txBox="1"/>
          <p:nvPr>
            <p:ph idx="10" type="dt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62" name="Google Shape;162;p92"/>
          <p:cNvSpPr txBox="1"/>
          <p:nvPr>
            <p:ph idx="11" type="ftr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63" name="Google Shape;163;p92"/>
          <p:cNvSpPr txBox="1"/>
          <p:nvPr>
            <p:ph idx="12" type="sldNum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9"/>
          <p:cNvSpPr txBox="1"/>
          <p:nvPr>
            <p:ph type="title"/>
          </p:nvPr>
        </p:nvSpPr>
        <p:spPr>
          <a:xfrm>
            <a:off x="2857489" y="715533"/>
            <a:ext cx="3429000" cy="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3"/>
          <p:cNvSpPr txBox="1"/>
          <p:nvPr>
            <p:ph type="ctrTitle"/>
          </p:nvPr>
        </p:nvSpPr>
        <p:spPr>
          <a:xfrm>
            <a:off x="5184301" y="1964951"/>
            <a:ext cx="3300900" cy="20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/>
        </p:txBody>
      </p:sp>
      <p:sp>
        <p:nvSpPr>
          <p:cNvPr id="171" name="Google Shape;171;p113"/>
          <p:cNvSpPr txBox="1"/>
          <p:nvPr>
            <p:ph idx="1" type="subTitle"/>
          </p:nvPr>
        </p:nvSpPr>
        <p:spPr>
          <a:xfrm>
            <a:off x="5472761" y="3966652"/>
            <a:ext cx="2723700" cy="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4"/>
          <p:cNvSpPr txBox="1"/>
          <p:nvPr>
            <p:ph type="title"/>
          </p:nvPr>
        </p:nvSpPr>
        <p:spPr>
          <a:xfrm>
            <a:off x="859420" y="365125"/>
            <a:ext cx="765593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4" name="Google Shape;174;p114"/>
          <p:cNvSpPr txBox="1"/>
          <p:nvPr>
            <p:ph idx="1" type="body"/>
          </p:nvPr>
        </p:nvSpPr>
        <p:spPr>
          <a:xfrm>
            <a:off x="859420" y="1825626"/>
            <a:ext cx="7655931" cy="41356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75" name="Google Shape;175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2977" y="5961295"/>
            <a:ext cx="983179" cy="71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14"/>
          <p:cNvPicPr preferRelativeResize="0"/>
          <p:nvPr/>
        </p:nvPicPr>
        <p:blipFill rotWithShape="1">
          <a:blip r:embed="rId3">
            <a:alphaModFix/>
          </a:blip>
          <a:srcRect b="0" l="0" r="4456" t="0"/>
          <a:stretch/>
        </p:blipFill>
        <p:spPr>
          <a:xfrm>
            <a:off x="2" y="0"/>
            <a:ext cx="50072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114"/>
          <p:cNvGrpSpPr/>
          <p:nvPr/>
        </p:nvGrpSpPr>
        <p:grpSpPr>
          <a:xfrm>
            <a:off x="500732" y="6313583"/>
            <a:ext cx="6388801" cy="45719"/>
            <a:chOff x="667640" y="6313581"/>
            <a:chExt cx="7276742" cy="45719"/>
          </a:xfrm>
        </p:grpSpPr>
        <p:sp>
          <p:nvSpPr>
            <p:cNvPr id="178" name="Google Shape;178;p114"/>
            <p:cNvSpPr/>
            <p:nvPr/>
          </p:nvSpPr>
          <p:spPr>
            <a:xfrm flipH="1" rot="10800000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14"/>
            <p:cNvSpPr/>
            <p:nvPr/>
          </p:nvSpPr>
          <p:spPr>
            <a:xfrm flipH="1" rot="10800000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14"/>
            <p:cNvSpPr/>
            <p:nvPr/>
          </p:nvSpPr>
          <p:spPr>
            <a:xfrm flipH="1" rot="10800000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14"/>
            <p:cNvSpPr/>
            <p:nvPr/>
          </p:nvSpPr>
          <p:spPr>
            <a:xfrm flipH="1" rot="10800000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114"/>
          <p:cNvSpPr txBox="1"/>
          <p:nvPr/>
        </p:nvSpPr>
        <p:spPr>
          <a:xfrm>
            <a:off x="375002" y="6399858"/>
            <a:ext cx="6583361" cy="76938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1050"/>
              <a:buFont typeface="Arial"/>
              <a:buNone/>
            </a:pPr>
            <a:r>
              <a:rPr b="1" i="1" lang="en-US" sz="1400" u="none" cap="none" strike="noStrik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Richard Woods, Georgia’s School Superintendent</a:t>
            </a:r>
            <a:r>
              <a:rPr b="1" i="0" lang="en-US" sz="1400" u="none" cap="none" strike="noStrik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400" u="none" cap="none" strike="noStrike">
                <a:solidFill>
                  <a:srgbClr val="1186CA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b="1" i="0" lang="en-US" sz="1400" u="none" cap="none" strike="noStrik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Georgia Department of Education </a:t>
            </a:r>
            <a:r>
              <a:rPr b="1" i="0" lang="en-US" sz="1400" u="none" cap="none" strike="noStrike">
                <a:solidFill>
                  <a:srgbClr val="1186CA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b="1" i="0" lang="en-US" sz="1400" u="none" cap="none" strike="noStrik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1400" u="none" cap="none" strike="noStrik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Educating Georgia’s Future 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5"/>
          <p:cNvSpPr txBox="1"/>
          <p:nvPr>
            <p:ph type="title"/>
          </p:nvPr>
        </p:nvSpPr>
        <p:spPr>
          <a:xfrm>
            <a:off x="763931" y="365125"/>
            <a:ext cx="775142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5" name="Google Shape;185;p115"/>
          <p:cNvSpPr txBox="1"/>
          <p:nvPr>
            <p:ph idx="1" type="body"/>
          </p:nvPr>
        </p:nvSpPr>
        <p:spPr>
          <a:xfrm>
            <a:off x="763931" y="1825626"/>
            <a:ext cx="3674963" cy="41356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6" name="Google Shape;186;p115"/>
          <p:cNvSpPr txBox="1"/>
          <p:nvPr>
            <p:ph idx="2" type="body"/>
          </p:nvPr>
        </p:nvSpPr>
        <p:spPr>
          <a:xfrm>
            <a:off x="4572001" y="1825626"/>
            <a:ext cx="3943351" cy="41356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87" name="Google Shape;187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2977" y="5961295"/>
            <a:ext cx="983179" cy="71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15"/>
          <p:cNvPicPr preferRelativeResize="0"/>
          <p:nvPr/>
        </p:nvPicPr>
        <p:blipFill rotWithShape="1">
          <a:blip r:embed="rId3">
            <a:alphaModFix/>
          </a:blip>
          <a:srcRect b="0" l="0" r="4456" t="0"/>
          <a:stretch/>
        </p:blipFill>
        <p:spPr>
          <a:xfrm>
            <a:off x="2" y="0"/>
            <a:ext cx="50072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115"/>
          <p:cNvGrpSpPr/>
          <p:nvPr/>
        </p:nvGrpSpPr>
        <p:grpSpPr>
          <a:xfrm>
            <a:off x="500732" y="6313583"/>
            <a:ext cx="6388801" cy="45719"/>
            <a:chOff x="667640" y="6313581"/>
            <a:chExt cx="7276742" cy="45719"/>
          </a:xfrm>
        </p:grpSpPr>
        <p:sp>
          <p:nvSpPr>
            <p:cNvPr id="190" name="Google Shape;190;p115"/>
            <p:cNvSpPr/>
            <p:nvPr/>
          </p:nvSpPr>
          <p:spPr>
            <a:xfrm flipH="1" rot="10800000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5"/>
            <p:cNvSpPr/>
            <p:nvPr/>
          </p:nvSpPr>
          <p:spPr>
            <a:xfrm flipH="1" rot="10800000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5"/>
            <p:cNvSpPr/>
            <p:nvPr/>
          </p:nvSpPr>
          <p:spPr>
            <a:xfrm flipH="1" rot="10800000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15"/>
            <p:cNvSpPr/>
            <p:nvPr/>
          </p:nvSpPr>
          <p:spPr>
            <a:xfrm flipH="1" rot="10800000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115"/>
          <p:cNvSpPr txBox="1"/>
          <p:nvPr/>
        </p:nvSpPr>
        <p:spPr>
          <a:xfrm>
            <a:off x="375002" y="6399858"/>
            <a:ext cx="6583361" cy="76938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1050"/>
              <a:buFont typeface="Arial"/>
              <a:buNone/>
            </a:pPr>
            <a:r>
              <a:rPr b="1" i="1" lang="en-US" sz="1400" u="none" cap="none" strike="noStrik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Richard Woods, Georgia’s School Superintendent</a:t>
            </a:r>
            <a:r>
              <a:rPr b="1" i="0" lang="en-US" sz="1400" u="none" cap="none" strike="noStrik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400" u="none" cap="none" strike="noStrike">
                <a:solidFill>
                  <a:srgbClr val="1186CA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b="1" i="0" lang="en-US" sz="1400" u="none" cap="none" strike="noStrik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Georgia Department of Education </a:t>
            </a:r>
            <a:r>
              <a:rPr b="1" i="0" lang="en-US" sz="1400" u="none" cap="none" strike="noStrike">
                <a:solidFill>
                  <a:srgbClr val="1186CA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b="1" i="0" lang="en-US" sz="1400" u="none" cap="none" strike="noStrik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1400" u="none" cap="none" strike="noStrike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Educating Georgia’s Future 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6"/>
          <p:cNvSpPr txBox="1"/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97" name="Google Shape;197;p116"/>
          <p:cNvSpPr txBox="1"/>
          <p:nvPr>
            <p:ph idx="12" type="sldNum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7"/>
          <p:cNvSpPr txBox="1"/>
          <p:nvPr>
            <p:ph type="title"/>
          </p:nvPr>
        </p:nvSpPr>
        <p:spPr>
          <a:xfrm>
            <a:off x="710275" y="715533"/>
            <a:ext cx="7723500" cy="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0" name="Google Shape;200;p117"/>
          <p:cNvSpPr txBox="1"/>
          <p:nvPr>
            <p:ph idx="1" type="body"/>
          </p:nvPr>
        </p:nvSpPr>
        <p:spPr>
          <a:xfrm>
            <a:off x="710275" y="1536633"/>
            <a:ext cx="7723500" cy="4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1" name="Google Shape;201;p117"/>
          <p:cNvSpPr txBox="1"/>
          <p:nvPr>
            <p:ph idx="12" type="sldNum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9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8"/>
          <p:cNvSpPr txBox="1"/>
          <p:nvPr>
            <p:ph type="title"/>
          </p:nvPr>
        </p:nvSpPr>
        <p:spPr>
          <a:xfrm>
            <a:off x="710275" y="715533"/>
            <a:ext cx="7723500" cy="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4" name="Google Shape;204;p118"/>
          <p:cNvSpPr txBox="1"/>
          <p:nvPr>
            <p:ph idx="1" type="body"/>
          </p:nvPr>
        </p:nvSpPr>
        <p:spPr>
          <a:xfrm>
            <a:off x="311701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indent="-30480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indent="-30480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indent="-30480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indent="-30480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indent="-30480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indent="-30480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indent="-30480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205" name="Google Shape;205;p118"/>
          <p:cNvSpPr txBox="1"/>
          <p:nvPr>
            <p:ph idx="2" type="body"/>
          </p:nvPr>
        </p:nvSpPr>
        <p:spPr>
          <a:xfrm>
            <a:off x="4832401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indent="-30480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indent="-30480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indent="-30480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indent="-30480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indent="-30480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indent="-30480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indent="-30480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206" name="Google Shape;206;p118"/>
          <p:cNvSpPr txBox="1"/>
          <p:nvPr>
            <p:ph idx="12" type="sldNum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9"/>
          <p:cNvSpPr txBox="1"/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209" name="Google Shape;209;p119"/>
          <p:cNvSpPr txBox="1"/>
          <p:nvPr>
            <p:ph idx="1" type="body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indent="-30480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indent="-30480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indent="-30480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indent="-30480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indent="-30480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indent="-30480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210" name="Google Shape;210;p119"/>
          <p:cNvSpPr txBox="1"/>
          <p:nvPr>
            <p:ph idx="12" type="sldNum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0"/>
          <p:cNvSpPr txBox="1"/>
          <p:nvPr>
            <p:ph type="title"/>
          </p:nvPr>
        </p:nvSpPr>
        <p:spPr>
          <a:xfrm>
            <a:off x="490251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213" name="Google Shape;213;p120"/>
          <p:cNvSpPr txBox="1"/>
          <p:nvPr>
            <p:ph idx="12" type="sldNum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21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217" name="Google Shape;217;p121"/>
          <p:cNvSpPr txBox="1"/>
          <p:nvPr>
            <p:ph idx="1" type="subTitle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18" name="Google Shape;218;p121"/>
          <p:cNvSpPr txBox="1"/>
          <p:nvPr>
            <p:ph idx="2" type="body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9" name="Google Shape;219;p121"/>
          <p:cNvSpPr txBox="1"/>
          <p:nvPr>
            <p:ph idx="12" type="sldNum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2"/>
          <p:cNvSpPr txBox="1"/>
          <p:nvPr>
            <p:ph idx="1" type="body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2" name="Google Shape;222;p122"/>
          <p:cNvSpPr txBox="1"/>
          <p:nvPr>
            <p:ph idx="12" type="sldNum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3"/>
          <p:cNvSpPr txBox="1"/>
          <p:nvPr>
            <p:ph type="title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/>
        </p:txBody>
      </p:sp>
      <p:sp>
        <p:nvSpPr>
          <p:cNvPr id="225" name="Google Shape;225;p123"/>
          <p:cNvSpPr txBox="1"/>
          <p:nvPr>
            <p:ph idx="1" type="body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6" name="Google Shape;226;p123"/>
          <p:cNvSpPr txBox="1"/>
          <p:nvPr>
            <p:ph idx="12" type="sldNum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One Column 2">
  <p:cSld name="Title + One Column 2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5"/>
          <p:cNvSpPr txBox="1"/>
          <p:nvPr>
            <p:ph type="title"/>
          </p:nvPr>
        </p:nvSpPr>
        <p:spPr>
          <a:xfrm>
            <a:off x="673375" y="1989417"/>
            <a:ext cx="2484300" cy="11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0" name="Google Shape;230;p125"/>
          <p:cNvSpPr txBox="1"/>
          <p:nvPr>
            <p:ph idx="1" type="subTitle"/>
          </p:nvPr>
        </p:nvSpPr>
        <p:spPr>
          <a:xfrm>
            <a:off x="658800" y="3265751"/>
            <a:ext cx="2513400" cy="16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">
  <p:cSld name="Statemen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6"/>
          <p:cNvSpPr txBox="1"/>
          <p:nvPr>
            <p:ph idx="1" type="body"/>
          </p:nvPr>
        </p:nvSpPr>
        <p:spPr>
          <a:xfrm>
            <a:off x="452437" y="2460421"/>
            <a:ext cx="8239200" cy="19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75" lIns="15875" spcFirstLastPara="1" rIns="15875" wrap="square" tIns="15875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7432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indent="-273050" lvl="6" marL="32004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indent="-273050" lvl="7" marL="3657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indent="-273050" lvl="8" marL="41148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33" name="Google Shape;233;p126"/>
          <p:cNvSpPr txBox="1"/>
          <p:nvPr>
            <p:ph idx="12" type="sldNum"/>
          </p:nvPr>
        </p:nvSpPr>
        <p:spPr>
          <a:xfrm>
            <a:off x="4500563" y="6428219"/>
            <a:ext cx="138000" cy="278281"/>
          </a:xfrm>
          <a:prstGeom prst="rect">
            <a:avLst/>
          </a:prstGeom>
          <a:noFill/>
          <a:ln>
            <a:noFill/>
          </a:ln>
        </p:spPr>
        <p:txBody>
          <a:bodyPr anchorCtr="0" anchor="b" bIns="15875" lIns="15875" spcFirstLastPara="1" rIns="15875" wrap="square" tIns="15875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54f11bfb3_0_147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gf54f11bfb3_0_147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3" name="Google Shape;243;gf54f11bfb3_0_14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gf54f11bfb3_0_14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gf54f11bfb3_0_14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9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9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f54f11bfb3_0_153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gf54f11bfb3_0_153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gf54f11bfb3_0_15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gf54f11bfb3_0_15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gf54f11bfb3_0_15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f54f11bfb3_0_159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gf54f11bfb3_0_159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5" name="Google Shape;255;gf54f11bfb3_0_15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gf54f11bfb3_0_15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gf54f11bfb3_0_15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54f11bfb3_0_165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gf54f11bfb3_0_165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gf54f11bfb3_0_165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gf54f11bfb3_0_16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gf54f11bfb3_0_16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gf54f11bfb3_0_16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54f11bfb3_0_172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gf54f11bfb3_0_172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8" name="Google Shape;268;gf54f11bfb3_0_172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gf54f11bfb3_0_172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0" name="Google Shape;270;gf54f11bfb3_0_172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" name="Google Shape;271;gf54f11bfb3_0_17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gf54f11bfb3_0_17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gf54f11bfb3_0_17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f54f11bfb3_0_181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gf54f11bfb3_0_18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gf54f11bfb3_0_18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gf54f11bfb3_0_18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f54f11bfb3_0_18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gf54f11bfb3_0_18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gf54f11bfb3_0_18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f54f11bfb3_0_190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gf54f11bfb3_0_190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86" name="Google Shape;286;gf54f11bfb3_0_190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87" name="Google Shape;287;gf54f11bfb3_0_19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gf54f11bfb3_0_19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gf54f11bfb3_0_19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f54f11bfb3_0_197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gf54f11bfb3_0_197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gf54f11bfb3_0_197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4" name="Google Shape;294;gf54f11bfb3_0_19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gf54f11bfb3_0_19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gf54f11bfb3_0_19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f54f11bfb3_0_204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gf54f11bfb3_0_204"/>
          <p:cNvSpPr txBox="1"/>
          <p:nvPr>
            <p:ph idx="1" type="body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" name="Google Shape;300;gf54f11bfb3_0_20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gf54f11bfb3_0_20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gf54f11bfb3_0_20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f54f11bfb3_0_210"/>
          <p:cNvSpPr txBox="1"/>
          <p:nvPr>
            <p:ph type="title"/>
          </p:nvPr>
        </p:nvSpPr>
        <p:spPr>
          <a:xfrm rot="5400000">
            <a:off x="4623599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gf54f11bfb3_0_210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6" name="Google Shape;306;gf54f11bfb3_0_21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gf54f11bfb3_0_21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gf54f11bfb3_0_21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9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9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7" name="Google Shape;47;p9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9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3" name="Google Shape;63;p9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4" name="Google Shape;64;p9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0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1" name="Google Shape;71;p10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6" Type="http://schemas.openxmlformats.org/officeDocument/2006/relationships/theme" Target="../theme/theme5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3"/>
          <p:cNvSpPr txBox="1"/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43"/>
          <p:cNvSpPr txBox="1"/>
          <p:nvPr>
            <p:ph idx="1" type="body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43"/>
          <p:cNvSpPr txBox="1"/>
          <p:nvPr>
            <p:ph idx="10" type="dt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43"/>
          <p:cNvSpPr txBox="1"/>
          <p:nvPr>
            <p:ph idx="11" type="ftr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43"/>
          <p:cNvSpPr txBox="1"/>
          <p:nvPr>
            <p:ph idx="12" type="sldNum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 txBox="1"/>
          <p:nvPr>
            <p:ph type="title"/>
          </p:nvPr>
        </p:nvSpPr>
        <p:spPr>
          <a:xfrm>
            <a:off x="710275" y="715533"/>
            <a:ext cx="7723500" cy="6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66" name="Google Shape;166;p48"/>
          <p:cNvSpPr txBox="1"/>
          <p:nvPr>
            <p:ph idx="1" type="body"/>
          </p:nvPr>
        </p:nvSpPr>
        <p:spPr>
          <a:xfrm>
            <a:off x="710275" y="1536633"/>
            <a:ext cx="7723500" cy="4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54f11bfb3_0_141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6" name="Google Shape;236;gf54f11bfb3_0_141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gf54f11bfb3_0_14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gf54f11bfb3_0_14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gf54f11bfb3_0_14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0"/>
            <a:ext cx="914400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"/>
          <p:cNvSpPr/>
          <p:nvPr/>
        </p:nvSpPr>
        <p:spPr>
          <a:xfrm>
            <a:off x="8321040" y="0"/>
            <a:ext cx="822900" cy="67920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"/>
          <p:cNvSpPr/>
          <p:nvPr/>
        </p:nvSpPr>
        <p:spPr>
          <a:xfrm>
            <a:off x="4966447" y="5718434"/>
            <a:ext cx="3354600" cy="113970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"/>
          <p:cNvSpPr txBox="1"/>
          <p:nvPr/>
        </p:nvSpPr>
        <p:spPr>
          <a:xfrm>
            <a:off x="744583" y="1122363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"/>
          <p:cNvPicPr preferRelativeResize="0"/>
          <p:nvPr/>
        </p:nvPicPr>
        <p:blipFill rotWithShape="1">
          <a:blip r:embed="rId4">
            <a:alphaModFix/>
          </a:blip>
          <a:srcRect b="4516" l="0" r="52620" t="0"/>
          <a:stretch/>
        </p:blipFill>
        <p:spPr>
          <a:xfrm>
            <a:off x="8459568" y="48893"/>
            <a:ext cx="592992" cy="53481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"/>
          <p:cNvSpPr txBox="1"/>
          <p:nvPr/>
        </p:nvSpPr>
        <p:spPr>
          <a:xfrm>
            <a:off x="195268" y="1009453"/>
            <a:ext cx="7691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entury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School Strategic Plan Work</a:t>
            </a:r>
            <a:r>
              <a:rPr b="1" lang="en-US" sz="60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book &amp;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9" name="Google Shape;319;p1"/>
          <p:cNvCxnSpPr/>
          <p:nvPr/>
        </p:nvCxnSpPr>
        <p:spPr>
          <a:xfrm>
            <a:off x="832104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"/>
          <p:cNvCxnSpPr/>
          <p:nvPr/>
        </p:nvCxnSpPr>
        <p:spPr>
          <a:xfrm rot="10800000">
            <a:off x="0" y="679270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1" name="Google Shape;321;p1"/>
          <p:cNvSpPr/>
          <p:nvPr/>
        </p:nvSpPr>
        <p:spPr>
          <a:xfrm>
            <a:off x="4966447" y="6078428"/>
            <a:ext cx="338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202</a:t>
            </a:r>
            <a:r>
              <a:rPr lang="en-US" sz="24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2</a:t>
            </a:r>
            <a:r>
              <a:rPr b="0" i="0" lang="en-US" sz="2400" u="none" cap="none" strike="noStrike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-202</a:t>
            </a:r>
            <a:r>
              <a:rPr lang="en-US" sz="24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5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"/>
          <p:cNvSpPr/>
          <p:nvPr/>
        </p:nvSpPr>
        <p:spPr>
          <a:xfrm>
            <a:off x="-63793" y="27475"/>
            <a:ext cx="56478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entury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Office of Strategy </a:t>
            </a:r>
            <a:r>
              <a:rPr lang="en-US" sz="16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&amp; Engagement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"/>
          <p:cNvSpPr txBox="1"/>
          <p:nvPr/>
        </p:nvSpPr>
        <p:spPr>
          <a:xfrm>
            <a:off x="0" y="1803118"/>
            <a:ext cx="1837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1" lang="en-US" sz="12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 &amp; Initiatives</a:t>
            </a:r>
            <a:endParaRPr b="1" i="1" sz="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4659349" y="2327269"/>
            <a:ext cx="4003500" cy="707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1A.</a:t>
            </a: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tbd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1B.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1C.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b="1" i="0" sz="1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659344" y="3630922"/>
            <a:ext cx="4003500" cy="477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4659344" y="4703743"/>
            <a:ext cx="4003500" cy="7080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4659344" y="5716832"/>
            <a:ext cx="4003500" cy="70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1"/>
          <p:cNvSpPr txBox="1"/>
          <p:nvPr/>
        </p:nvSpPr>
        <p:spPr>
          <a:xfrm>
            <a:off x="3642629" y="-43268"/>
            <a:ext cx="1837698" cy="400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14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 b="0" i="0" sz="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1"/>
          <p:cNvSpPr txBox="1"/>
          <p:nvPr/>
        </p:nvSpPr>
        <p:spPr>
          <a:xfrm>
            <a:off x="-7101" y="605904"/>
            <a:ext cx="183769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1" lang="en-US" sz="12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b="1" i="1" sz="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1"/>
          <p:cNvSpPr txBox="1"/>
          <p:nvPr/>
        </p:nvSpPr>
        <p:spPr>
          <a:xfrm>
            <a:off x="4572003" y="1779539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1" lang="en-US" sz="12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b="1" i="1" sz="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638424" y="946328"/>
            <a:ext cx="1912591" cy="78041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2648887" y="944141"/>
            <a:ext cx="1912591" cy="78041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659350" y="944141"/>
            <a:ext cx="1912591" cy="78041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1"/>
          <p:cNvSpPr txBox="1"/>
          <p:nvPr>
            <p:ph idx="12" type="sldNum"/>
          </p:nvPr>
        </p:nvSpPr>
        <p:spPr>
          <a:xfrm>
            <a:off x="7026379" y="654239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6690141" y="944141"/>
            <a:ext cx="1912591" cy="78041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1"/>
          <p:cNvSpPr txBox="1"/>
          <p:nvPr/>
        </p:nvSpPr>
        <p:spPr>
          <a:xfrm>
            <a:off x="2002923" y="1808080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1" lang="en-US" sz="12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b="1" i="1" sz="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1972461" y="2477394"/>
            <a:ext cx="2418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1972398" y="3628672"/>
            <a:ext cx="2418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 startAt="4"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1967022" y="4728543"/>
            <a:ext cx="2418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 startAt="6"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 startAt="6"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1"/>
          <p:cNvSpPr txBox="1"/>
          <p:nvPr/>
        </p:nvSpPr>
        <p:spPr>
          <a:xfrm>
            <a:off x="-7101" y="119894"/>
            <a:ext cx="183769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1" lang="en-US" sz="12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endParaRPr b="1" i="1" sz="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1"/>
          <p:cNvSpPr txBox="1"/>
          <p:nvPr/>
        </p:nvSpPr>
        <p:spPr>
          <a:xfrm>
            <a:off x="5295368" y="156772"/>
            <a:ext cx="183769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1" lang="en-US" sz="12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Vision</a:t>
            </a:r>
            <a:endParaRPr b="1" i="1" sz="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53000" y="2401200"/>
            <a:ext cx="1837800" cy="938700"/>
          </a:xfrm>
          <a:prstGeom prst="rect">
            <a:avLst/>
          </a:prstGeom>
          <a:solidFill>
            <a:srgbClr val="6A6A6A"/>
          </a:solidFill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Fostering Academic Excellence for All</a:t>
            </a:r>
            <a:endParaRPr b="1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Curriculum &amp; Instruction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Signature Program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53000" y="3616050"/>
            <a:ext cx="1837800" cy="780300"/>
          </a:xfrm>
          <a:prstGeom prst="rect">
            <a:avLst/>
          </a:prstGeom>
          <a:solidFill>
            <a:srgbClr val="006FA9"/>
          </a:solidFill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 Culture of Student Support</a:t>
            </a:r>
            <a:endParaRPr b="1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Whole Child &amp; Intervention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Personalized Learning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3013" y="4643575"/>
            <a:ext cx="1837800" cy="780300"/>
          </a:xfrm>
          <a:prstGeom prst="rect">
            <a:avLst/>
          </a:prstGeom>
          <a:solidFill>
            <a:srgbClr val="DF6A35"/>
          </a:solidFill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Equipping &amp; Empowering Leaders &amp; Staff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4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 Staff Support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4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Equitable Resource Allocation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53013" y="5680663"/>
            <a:ext cx="1837800" cy="780300"/>
          </a:xfrm>
          <a:prstGeom prst="rect">
            <a:avLst/>
          </a:prstGeom>
          <a:solidFill>
            <a:srgbClr val="BF9000"/>
          </a:solidFill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Creating a System of School Support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4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 Staff Support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4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Equitable Resource Allocation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1982997" y="5828423"/>
            <a:ext cx="2418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 startAt="8"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AutoNum type="arabicPeriod" startAt="8"/>
            </a:pP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6" name="Google Shape;356;p18"/>
          <p:cNvGraphicFramePr/>
          <p:nvPr/>
        </p:nvGraphicFramePr>
        <p:xfrm>
          <a:off x="222865" y="20942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{B4F52F6E-4D5D-4CA9-A955-5BBD08805940}</a:tableStyleId>
              </a:tblPr>
              <a:tblGrid>
                <a:gridCol w="8744175"/>
              </a:tblGrid>
              <a:tr h="55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Impact: Did you achieve or make progress towards the goals identified in your strategic plan? What evidence/data do you have?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FA9"/>
                    </a:solidFill>
                  </a:tcPr>
                </a:tc>
              </a:tr>
              <a:tr h="85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57" name="Google Shape;357;p18"/>
          <p:cNvGraphicFramePr/>
          <p:nvPr/>
        </p:nvGraphicFramePr>
        <p:xfrm>
          <a:off x="222865" y="36511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{B4F52F6E-4D5D-4CA9-A955-5BBD08805940}</a:tableStyleId>
              </a:tblPr>
              <a:tblGrid>
                <a:gridCol w="8744175"/>
              </a:tblGrid>
              <a:tr h="55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Implementation: Did you do (with fidelity) what you said you were going to do in your strategic plan? What evidence/data do you have?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FA9"/>
                    </a:solidFill>
                  </a:tcPr>
                </a:tc>
              </a:tr>
              <a:tr h="85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58" name="Google Shape;358;p18"/>
          <p:cNvGraphicFramePr/>
          <p:nvPr/>
        </p:nvGraphicFramePr>
        <p:xfrm>
          <a:off x="222865" y="52015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{B4F52F6E-4D5D-4CA9-A955-5BBD08805940}</a:tableStyleId>
              </a:tblPr>
              <a:tblGrid>
                <a:gridCol w="8744175"/>
              </a:tblGrid>
              <a:tr h="55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Reflection: If you did not have the impact expected or implement with fidelity, why? What should you be aware of in this planning process?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FA9"/>
                    </a:solidFill>
                  </a:tcPr>
                </a:tc>
              </a:tr>
              <a:tr h="85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9" name="Google Shape;359;p18"/>
          <p:cNvSpPr/>
          <p:nvPr/>
        </p:nvSpPr>
        <p:spPr>
          <a:xfrm>
            <a:off x="2841229" y="98698"/>
            <a:ext cx="6302700" cy="6177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ACTIVITY: Reflect on the Work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8"/>
          <p:cNvSpPr txBox="1"/>
          <p:nvPr/>
        </p:nvSpPr>
        <p:spPr>
          <a:xfrm>
            <a:off x="222865" y="949140"/>
            <a:ext cx="8744100" cy="925500"/>
          </a:xfrm>
          <a:prstGeom prst="rect">
            <a:avLst/>
          </a:prstGeom>
          <a:solidFill>
            <a:srgbClr val="CFE2F3"/>
          </a:solidFill>
          <a:ln cap="flat" cmpd="sng" w="50800">
            <a:solidFill>
              <a:srgbClr val="006F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b="0" i="0" lang="en-US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Review what you said you were going to do in your </a:t>
            </a:r>
            <a:r>
              <a:rPr b="1" i="0" lang="en-US" sz="1867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previous strategic plan </a:t>
            </a:r>
            <a:r>
              <a:rPr b="0" i="0" lang="en-US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reflect on whether you achieved the impact you expected. These guiding questions will help set that stage for the rest of the needs assessment. </a:t>
            </a:r>
            <a:endParaRPr b="0" i="0" sz="186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54f11bfb3_0_216"/>
          <p:cNvSpPr/>
          <p:nvPr/>
        </p:nvSpPr>
        <p:spPr>
          <a:xfrm>
            <a:off x="0" y="-1"/>
            <a:ext cx="9144000" cy="40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6" name="Google Shape;366;gf54f11bfb3_0_216"/>
          <p:cNvGrpSpPr/>
          <p:nvPr/>
        </p:nvGrpSpPr>
        <p:grpSpPr>
          <a:xfrm>
            <a:off x="7527920" y="66693"/>
            <a:ext cx="273141" cy="276567"/>
            <a:chOff x="6665701" y="1263473"/>
            <a:chExt cx="364188" cy="368755"/>
          </a:xfrm>
        </p:grpSpPr>
        <p:sp>
          <p:nvSpPr>
            <p:cNvPr id="367" name="Google Shape;367;gf54f11bfb3_0_216"/>
            <p:cNvSpPr/>
            <p:nvPr/>
          </p:nvSpPr>
          <p:spPr>
            <a:xfrm>
              <a:off x="6665701" y="1417286"/>
              <a:ext cx="97292" cy="214928"/>
            </a:xfrm>
            <a:custGeom>
              <a:rect b="b" l="l" r="r" t="t"/>
              <a:pathLst>
                <a:path extrusionOk="0" h="9508" w="4304">
                  <a:moveTo>
                    <a:pt x="0" y="1"/>
                  </a:moveTo>
                  <a:lnTo>
                    <a:pt x="0" y="9507"/>
                  </a:lnTo>
                  <a:lnTo>
                    <a:pt x="4303" y="9507"/>
                  </a:lnTo>
                  <a:lnTo>
                    <a:pt x="4303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gf54f11bfb3_0_216"/>
            <p:cNvSpPr/>
            <p:nvPr/>
          </p:nvSpPr>
          <p:spPr>
            <a:xfrm>
              <a:off x="6799149" y="1340391"/>
              <a:ext cx="97292" cy="291831"/>
            </a:xfrm>
            <a:custGeom>
              <a:rect b="b" l="l" r="r" t="t"/>
              <a:pathLst>
                <a:path extrusionOk="0" h="12910" w="4304">
                  <a:moveTo>
                    <a:pt x="1" y="0"/>
                  </a:moveTo>
                  <a:lnTo>
                    <a:pt x="1" y="12909"/>
                  </a:lnTo>
                  <a:lnTo>
                    <a:pt x="4304" y="12909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gf54f11bfb3_0_216"/>
            <p:cNvSpPr/>
            <p:nvPr/>
          </p:nvSpPr>
          <p:spPr>
            <a:xfrm>
              <a:off x="6932597" y="1263473"/>
              <a:ext cx="97292" cy="368755"/>
            </a:xfrm>
            <a:custGeom>
              <a:rect b="b" l="l" r="r" t="t"/>
              <a:pathLst>
                <a:path extrusionOk="0" h="16313" w="4304">
                  <a:moveTo>
                    <a:pt x="1" y="1"/>
                  </a:moveTo>
                  <a:lnTo>
                    <a:pt x="1" y="16312"/>
                  </a:lnTo>
                  <a:lnTo>
                    <a:pt x="4304" y="16312"/>
                  </a:lnTo>
                  <a:lnTo>
                    <a:pt x="4304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0" name="Google Shape;370;gf54f11bfb3_0_216"/>
          <p:cNvSpPr/>
          <p:nvPr/>
        </p:nvSpPr>
        <p:spPr>
          <a:xfrm>
            <a:off x="7963677" y="66692"/>
            <a:ext cx="6239" cy="276546"/>
          </a:xfrm>
          <a:custGeom>
            <a:rect b="b" l="l" r="r" t="t"/>
            <a:pathLst>
              <a:path extrusionOk="0" h="16313" w="368">
                <a:moveTo>
                  <a:pt x="1" y="1"/>
                </a:moveTo>
                <a:lnTo>
                  <a:pt x="1" y="16313"/>
                </a:lnTo>
                <a:lnTo>
                  <a:pt x="367" y="16313"/>
                </a:lnTo>
                <a:lnTo>
                  <a:pt x="367" y="1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f54f11bfb3_0_216"/>
          <p:cNvSpPr/>
          <p:nvPr/>
        </p:nvSpPr>
        <p:spPr>
          <a:xfrm>
            <a:off x="7664490" y="0"/>
            <a:ext cx="1408500" cy="4098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Needs Assessment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gf54f11bfb3_0_216"/>
          <p:cNvSpPr/>
          <p:nvPr/>
        </p:nvSpPr>
        <p:spPr>
          <a:xfrm>
            <a:off x="0" y="-1"/>
            <a:ext cx="3408600" cy="4098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gf54f11bfb3_0_216"/>
          <p:cNvGraphicFramePr/>
          <p:nvPr/>
        </p:nvGraphicFramePr>
        <p:xfrm>
          <a:off x="352695" y="4859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{F73244D7-DBAF-40CB-AAE4-F0E7321EE673}</a:tableStyleId>
              </a:tblPr>
              <a:tblGrid>
                <a:gridCol w="4245425"/>
                <a:gridCol w="4245425"/>
              </a:tblGrid>
              <a:tr h="677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</a:rPr>
                        <a:t>Strengths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25725" marB="25725" marR="51425" marL="51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</a:rPr>
                        <a:t>Opportunities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25725" marB="25725" marR="51425" marL="51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99"/>
                    </a:solidFill>
                  </a:tcPr>
                </a:tc>
              </a:tr>
              <a:tr h="58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25725" marB="25725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25725" marB="25725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25725" marB="25725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25725" marB="25725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25725" marB="25725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25725" marB="25725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25725" marB="25725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25725" marB="25725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25725" marB="25725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25725" marB="25725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f54f11bfb3_0_108"/>
          <p:cNvSpPr/>
          <p:nvPr/>
        </p:nvSpPr>
        <p:spPr>
          <a:xfrm>
            <a:off x="0" y="-1"/>
            <a:ext cx="9144000" cy="40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9" name="Google Shape;379;gf54f11bfb3_0_108"/>
          <p:cNvGrpSpPr/>
          <p:nvPr/>
        </p:nvGrpSpPr>
        <p:grpSpPr>
          <a:xfrm>
            <a:off x="7527920" y="66693"/>
            <a:ext cx="273141" cy="276567"/>
            <a:chOff x="6665701" y="1263473"/>
            <a:chExt cx="364188" cy="368755"/>
          </a:xfrm>
        </p:grpSpPr>
        <p:sp>
          <p:nvSpPr>
            <p:cNvPr id="380" name="Google Shape;380;gf54f11bfb3_0_108"/>
            <p:cNvSpPr/>
            <p:nvPr/>
          </p:nvSpPr>
          <p:spPr>
            <a:xfrm>
              <a:off x="6665701" y="1417286"/>
              <a:ext cx="97292" cy="214928"/>
            </a:xfrm>
            <a:custGeom>
              <a:rect b="b" l="l" r="r" t="t"/>
              <a:pathLst>
                <a:path extrusionOk="0" h="9508" w="4304">
                  <a:moveTo>
                    <a:pt x="0" y="1"/>
                  </a:moveTo>
                  <a:lnTo>
                    <a:pt x="0" y="9507"/>
                  </a:lnTo>
                  <a:lnTo>
                    <a:pt x="4303" y="9507"/>
                  </a:lnTo>
                  <a:lnTo>
                    <a:pt x="4303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gf54f11bfb3_0_108"/>
            <p:cNvSpPr/>
            <p:nvPr/>
          </p:nvSpPr>
          <p:spPr>
            <a:xfrm>
              <a:off x="6799149" y="1340391"/>
              <a:ext cx="97292" cy="291831"/>
            </a:xfrm>
            <a:custGeom>
              <a:rect b="b" l="l" r="r" t="t"/>
              <a:pathLst>
                <a:path extrusionOk="0" h="12910" w="4304">
                  <a:moveTo>
                    <a:pt x="1" y="0"/>
                  </a:moveTo>
                  <a:lnTo>
                    <a:pt x="1" y="12909"/>
                  </a:lnTo>
                  <a:lnTo>
                    <a:pt x="4304" y="12909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gf54f11bfb3_0_108"/>
            <p:cNvSpPr/>
            <p:nvPr/>
          </p:nvSpPr>
          <p:spPr>
            <a:xfrm>
              <a:off x="6932597" y="1263473"/>
              <a:ext cx="97292" cy="368755"/>
            </a:xfrm>
            <a:custGeom>
              <a:rect b="b" l="l" r="r" t="t"/>
              <a:pathLst>
                <a:path extrusionOk="0" h="16313" w="4304">
                  <a:moveTo>
                    <a:pt x="1" y="1"/>
                  </a:moveTo>
                  <a:lnTo>
                    <a:pt x="1" y="16312"/>
                  </a:lnTo>
                  <a:lnTo>
                    <a:pt x="4304" y="16312"/>
                  </a:lnTo>
                  <a:lnTo>
                    <a:pt x="4304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gf54f11bfb3_0_108"/>
          <p:cNvSpPr/>
          <p:nvPr/>
        </p:nvSpPr>
        <p:spPr>
          <a:xfrm>
            <a:off x="7963677" y="66692"/>
            <a:ext cx="6239" cy="276546"/>
          </a:xfrm>
          <a:custGeom>
            <a:rect b="b" l="l" r="r" t="t"/>
            <a:pathLst>
              <a:path extrusionOk="0" h="16313" w="368">
                <a:moveTo>
                  <a:pt x="1" y="1"/>
                </a:moveTo>
                <a:lnTo>
                  <a:pt x="1" y="16313"/>
                </a:lnTo>
                <a:lnTo>
                  <a:pt x="367" y="16313"/>
                </a:lnTo>
                <a:lnTo>
                  <a:pt x="367" y="1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f54f11bfb3_0_108"/>
          <p:cNvSpPr/>
          <p:nvPr/>
        </p:nvSpPr>
        <p:spPr>
          <a:xfrm>
            <a:off x="7664490" y="0"/>
            <a:ext cx="1408500" cy="4098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Needs Assessment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gf54f11bfb3_0_108"/>
          <p:cNvSpPr/>
          <p:nvPr/>
        </p:nvSpPr>
        <p:spPr>
          <a:xfrm>
            <a:off x="0" y="-1"/>
            <a:ext cx="3408600" cy="4098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6" name="Google Shape;386;gf54f11bfb3_0_108"/>
          <p:cNvGraphicFramePr/>
          <p:nvPr/>
        </p:nvGraphicFramePr>
        <p:xfrm>
          <a:off x="333119" y="9037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{61FA22AE-670E-4687-A3F1-8F0593F42F4E}</a:tableStyleId>
              </a:tblPr>
              <a:tblGrid>
                <a:gridCol w="2830275"/>
                <a:gridCol w="2830275"/>
                <a:gridCol w="2830275"/>
              </a:tblGrid>
              <a:tr h="2143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Our Overarching Needs</a:t>
                      </a:r>
                      <a:endParaRPr sz="1200" u="none" cap="none" strike="noStrike"/>
                    </a:p>
                  </a:txBody>
                  <a:tcPr marT="25725" marB="25725" marR="51425" marL="51425">
                    <a:solidFill>
                      <a:srgbClr val="009999"/>
                    </a:solidFill>
                  </a:tcPr>
                </a:tc>
                <a:tc hMerge="1"/>
                <a:tc hMerge="1"/>
              </a:tr>
              <a:tr h="54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25725" marB="25725" marR="51425" marL="51425" anchor="ctr">
                    <a:solidFill>
                      <a:srgbClr val="0099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25725" marB="25725" marR="51425" marL="51425" anchor="ctr">
                    <a:solidFill>
                      <a:srgbClr val="009999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25725" marB="25725" marR="51425" marL="51425" anchor="ctr">
                    <a:solidFill>
                      <a:srgbClr val="009999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7" name="Google Shape;387;gf54f11bfb3_0_108"/>
          <p:cNvGraphicFramePr/>
          <p:nvPr/>
        </p:nvGraphicFramePr>
        <p:xfrm>
          <a:off x="320059" y="48124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{61FA22AE-670E-4687-A3F1-8F0593F42F4E}</a:tableStyleId>
              </a:tblPr>
              <a:tblGrid>
                <a:gridCol w="2821575"/>
                <a:gridCol w="2821575"/>
                <a:gridCol w="2821575"/>
              </a:tblGrid>
              <a:tr h="2143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Root Cause</a:t>
                      </a:r>
                      <a:endParaRPr sz="1200" u="none" cap="none" strike="noStrike"/>
                    </a:p>
                  </a:txBody>
                  <a:tcPr marT="25725" marB="25725" marR="51425" marL="51425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99"/>
                    </a:solidFill>
                  </a:tcPr>
                </a:tc>
                <a:tc hMerge="1"/>
                <a:tc hMerge="1"/>
              </a:tr>
              <a:tr h="64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5725" marB="2572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5725" marB="2572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99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25725" marB="2572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9999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8" name="Google Shape;388;gf54f11bfb3_0_108"/>
          <p:cNvGraphicFramePr/>
          <p:nvPr/>
        </p:nvGraphicFramePr>
        <p:xfrm>
          <a:off x="333119" y="18055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{CCF6E1D6-F75C-4045-B3D3-72649F55FC54}</a:tableStyleId>
              </a:tblPr>
              <a:tblGrid>
                <a:gridCol w="27432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Why? </a:t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Why?</a:t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Why?</a:t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Why?</a:t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Why?</a:t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  <p:graphicFrame>
        <p:nvGraphicFramePr>
          <p:cNvPr id="389" name="Google Shape;389;gf54f11bfb3_0_108"/>
          <p:cNvGraphicFramePr/>
          <p:nvPr/>
        </p:nvGraphicFramePr>
        <p:xfrm>
          <a:off x="3206950" y="18055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{CCF6E1D6-F75C-4045-B3D3-72649F55FC54}</a:tableStyleId>
              </a:tblPr>
              <a:tblGrid>
                <a:gridCol w="273012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Why?</a:t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Why?</a:t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Why?</a:t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Why?</a:t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Why?</a:t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  <p:graphicFrame>
        <p:nvGraphicFramePr>
          <p:cNvPr id="390" name="Google Shape;390;gf54f11bfb3_0_108"/>
          <p:cNvGraphicFramePr/>
          <p:nvPr/>
        </p:nvGraphicFramePr>
        <p:xfrm>
          <a:off x="6067714" y="18055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{CCF6E1D6-F75C-4045-B3D3-72649F55FC54}</a:tableStyleId>
              </a:tblPr>
              <a:tblGrid>
                <a:gridCol w="273012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Why?</a:t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Why?</a:t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Why?</a:t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Why?</a:t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Why?</a:t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Idea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686A3"/>
      </a:accent1>
      <a:accent2>
        <a:srgbClr val="EEB1C7"/>
      </a:accent2>
      <a:accent3>
        <a:srgbClr val="B271CC"/>
      </a:accent3>
      <a:accent4>
        <a:srgbClr val="D0A4EB"/>
      </a:accent4>
      <a:accent5>
        <a:srgbClr val="FCB524"/>
      </a:accent5>
      <a:accent6>
        <a:srgbClr val="FAE0AA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2016-01-13T17:16:24Z</dcterms:created>
  <dc:creator>Microsoft Office User</dc:creator>
</cp:coreProperties>
</file>